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2" autoAdjust="0"/>
    <p:restoredTop sz="83962" autoAdjust="0"/>
  </p:normalViewPr>
  <p:slideViewPr>
    <p:cSldViewPr snapToGrid="0">
      <p:cViewPr varScale="1">
        <p:scale>
          <a:sx n="69" d="100"/>
          <a:sy n="69" d="100"/>
        </p:scale>
        <p:origin x="143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65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Θεόδωρος Τρυποσκιάδης" userId="1ba77d5846a4d7f4" providerId="LiveId" clId="{2957B965-6D8A-4BCF-B3E8-FC8C8A84C82D}"/>
    <pc:docChg chg="delSld">
      <pc:chgData name="Θεόδωρος Τρυποσκιάδης" userId="1ba77d5846a4d7f4" providerId="LiveId" clId="{2957B965-6D8A-4BCF-B3E8-FC8C8A84C82D}" dt="2023-01-15T12:16:02.354" v="0" actId="2696"/>
      <pc:docMkLst>
        <pc:docMk/>
      </pc:docMkLst>
      <pc:sldChg chg="del">
        <pc:chgData name="Θεόδωρος Τρυποσκιάδης" userId="1ba77d5846a4d7f4" providerId="LiveId" clId="{2957B965-6D8A-4BCF-B3E8-FC8C8A84C82D}" dt="2023-01-15T12:16:02.354" v="0" actId="2696"/>
        <pc:sldMkLst>
          <pc:docMk/>
          <pc:sldMk cId="3752175323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C2D33-5727-475E-BCFC-4CBB925FCA75}" type="datetimeFigureOut">
              <a:rPr lang="el-GR" smtClean="0"/>
              <a:t>15/1/2023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2F954-7E38-4B77-9B47-D6DE4FC9F2A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235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Αρχική ηχωκαρδιογραφική εκτίμηση ασθενούς.</a:t>
            </a:r>
          </a:p>
          <a:p>
            <a:pPr marL="228600" indent="-228600">
              <a:buAutoNum type="arabicPeriod"/>
            </a:pPr>
            <a:r>
              <a:rPr lang="el-GR" dirty="0" err="1"/>
              <a:t>Παραστερνική</a:t>
            </a:r>
            <a:r>
              <a:rPr lang="el-GR" dirty="0"/>
              <a:t> προβολή κατά τον επιμήκη άξονα</a:t>
            </a:r>
          </a:p>
          <a:p>
            <a:pPr marL="228600" indent="-228600">
              <a:buAutoNum type="arabicPeriod"/>
            </a:pPr>
            <a:r>
              <a:rPr lang="el-GR" dirty="0" err="1"/>
              <a:t>Παραστερνική</a:t>
            </a:r>
            <a:r>
              <a:rPr lang="el-GR" dirty="0"/>
              <a:t> προβολή κατά το βραχύ άξονα  στο επίπεδο των θηλοειδών μυών.</a:t>
            </a:r>
          </a:p>
          <a:p>
            <a:pPr marL="228600" indent="-228600">
              <a:buAutoNum type="arabicPeriod"/>
            </a:pPr>
            <a:r>
              <a:rPr lang="el-GR" dirty="0"/>
              <a:t>Κορυφαία προβολή τεσσάρων κοιλοτήτων.</a:t>
            </a:r>
          </a:p>
          <a:p>
            <a:pPr marL="228600" indent="-228600">
              <a:buFontTx/>
              <a:buAutoNum type="arabicPeriod"/>
            </a:pPr>
            <a:r>
              <a:rPr lang="el-GR" dirty="0"/>
              <a:t>Κορυφαία προβολή δύο κοιλοτήτων.</a:t>
            </a:r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2F954-7E38-4B77-9B47-D6DE4FC9F2A4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115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Αρχική ηχωκαρδιογραφική εκτίμηση ασθενούς.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Μελέτη με παλμικό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που αναπαριστά τη </a:t>
            </a:r>
            <a:r>
              <a:rPr kumimoji="0" lang="el-G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διαμιτροειδική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ροή από τον αριστερό κόλπο προς την αριστερά κοιλία.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Μελέτη με </a:t>
            </a:r>
            <a:r>
              <a:rPr kumimoji="0" lang="el-G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ιστικό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στο πλάγιο τμήμα του δακτυλίου της μιτροειδούς.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Μελέτη με </a:t>
            </a:r>
            <a:r>
              <a:rPr kumimoji="0" lang="el-G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ιστικό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στο τμήμα του δακτυλίου της μιτροειδούς που αντιστοιχεί στο </a:t>
            </a:r>
            <a:r>
              <a:rPr kumimoji="0" lang="el-G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μεσοκοιλιακό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διάφραγμα.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Μελέτη με συνεχές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που αναπαριστά το φάσμα της ροής από τη δεξιά κοιλία προς το δεξιό κόλπο κατά τη συστολή (ανεπάρκεια </a:t>
            </a:r>
            <a:r>
              <a:rPr kumimoji="0" lang="el-G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τριγλώχινας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2F954-7E38-4B77-9B47-D6DE4FC9F2A4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1661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Συνολική επιμήκης παραμόρφωση της αριστερής κοιλίας με τεχνική </a:t>
            </a:r>
            <a:r>
              <a:rPr lang="en-US" dirty="0"/>
              <a:t>speckle tracking </a:t>
            </a:r>
            <a:r>
              <a:rPr lang="el-GR" dirty="0"/>
              <a:t>κατά την αρχική εκτίμηση της ασθενούς.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2F954-7E38-4B77-9B47-D6DE4FC9F2A4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158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Ηχωκαρδιογραφική εκτίμηση ασθενούς ένα μήνα μετά τη λήψη </a:t>
            </a:r>
            <a:r>
              <a:rPr lang="el-GR" dirty="0" err="1"/>
              <a:t>κυκλοφωσφαμίδης</a:t>
            </a:r>
            <a:r>
              <a:rPr lang="el-GR" dirty="0"/>
              <a:t>.</a:t>
            </a:r>
          </a:p>
          <a:p>
            <a:pPr marL="228600" indent="-228600">
              <a:buAutoNum type="arabicPeriod"/>
            </a:pPr>
            <a:r>
              <a:rPr lang="el-GR" dirty="0" err="1"/>
              <a:t>Παραστερνική</a:t>
            </a:r>
            <a:r>
              <a:rPr lang="el-GR" dirty="0"/>
              <a:t> προβολή κατά τον επιμήκη άξονα</a:t>
            </a:r>
          </a:p>
          <a:p>
            <a:pPr marL="228600" indent="-228600">
              <a:buAutoNum type="arabicPeriod"/>
            </a:pPr>
            <a:r>
              <a:rPr lang="el-GR" dirty="0" err="1"/>
              <a:t>Παραστερνική</a:t>
            </a:r>
            <a:r>
              <a:rPr lang="el-GR" dirty="0"/>
              <a:t> προβολή κατά το βραχύ άξονα  στο επίπεδο των θηλοειδών μυών.</a:t>
            </a:r>
          </a:p>
          <a:p>
            <a:pPr marL="228600" indent="-228600">
              <a:buAutoNum type="arabicPeriod"/>
            </a:pPr>
            <a:r>
              <a:rPr lang="el-GR" dirty="0"/>
              <a:t>Κορυφαία προβολή τεσσάρων κοιλοτήτων.</a:t>
            </a:r>
          </a:p>
          <a:p>
            <a:pPr marL="228600" indent="-228600">
              <a:buFontTx/>
              <a:buAutoNum type="arabicPeriod"/>
            </a:pPr>
            <a:r>
              <a:rPr lang="el-GR" dirty="0"/>
              <a:t>Κορυφαία προβολή δύο κοιλοτήτων.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2F954-7E38-4B77-9B47-D6DE4FC9F2A4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0346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Ηχωκαρδιογραφική εκτίμηση ασθενούς. ένα μήνα μετά τη λήψη </a:t>
            </a:r>
            <a:r>
              <a:rPr lang="el-GR" dirty="0" err="1"/>
              <a:t>κυκλοφωσφαμίδης</a:t>
            </a:r>
            <a:r>
              <a:rPr lang="el-GR" dirty="0"/>
              <a:t> Μελέτη με παλμικό </a:t>
            </a:r>
            <a:r>
              <a:rPr lang="en-US" dirty="0"/>
              <a:t>Doppler</a:t>
            </a:r>
            <a:r>
              <a:rPr lang="el-GR" dirty="0"/>
              <a:t> που αναπαριστά τη </a:t>
            </a:r>
            <a:r>
              <a:rPr lang="el-GR" dirty="0" err="1"/>
              <a:t>διαμιτροειδική</a:t>
            </a:r>
            <a:r>
              <a:rPr lang="el-GR" dirty="0"/>
              <a:t> ροή από τον αριστερό κόλπο προς την αριστερά κοιλία.</a:t>
            </a:r>
          </a:p>
          <a:p>
            <a:pPr marL="228600" indent="-228600">
              <a:buAutoNum type="arabicPeriod"/>
            </a:pPr>
            <a:r>
              <a:rPr lang="el-GR" dirty="0"/>
              <a:t>Μελέτη με </a:t>
            </a:r>
            <a:r>
              <a:rPr lang="el-GR" dirty="0" err="1"/>
              <a:t>ιστικό</a:t>
            </a:r>
            <a:r>
              <a:rPr lang="el-GR" dirty="0"/>
              <a:t> </a:t>
            </a:r>
            <a:r>
              <a:rPr lang="en-US" dirty="0"/>
              <a:t>Doppler </a:t>
            </a:r>
            <a:r>
              <a:rPr lang="el-GR" dirty="0"/>
              <a:t>στο πλάγιο τμήμα του δακτυλίου της μιτροειδούς.</a:t>
            </a:r>
          </a:p>
          <a:p>
            <a:pPr marL="228600" indent="-228600">
              <a:buAutoNum type="arabicPeriod"/>
            </a:pPr>
            <a:r>
              <a:rPr lang="el-GR" dirty="0"/>
              <a:t>Μελέτη με </a:t>
            </a:r>
            <a:r>
              <a:rPr lang="el-GR" dirty="0" err="1"/>
              <a:t>ιστικό</a:t>
            </a:r>
            <a:r>
              <a:rPr lang="el-GR" dirty="0"/>
              <a:t> </a:t>
            </a:r>
            <a:r>
              <a:rPr lang="en-US" dirty="0"/>
              <a:t>Doppler </a:t>
            </a:r>
            <a:r>
              <a:rPr lang="el-GR" dirty="0"/>
              <a:t>στο τμήμα του δακτυλίου της μιτροειδούς που αντιστοιχεί στο </a:t>
            </a:r>
            <a:r>
              <a:rPr lang="el-GR" dirty="0" err="1"/>
              <a:t>μεσοκοιλιακό</a:t>
            </a:r>
            <a:r>
              <a:rPr lang="el-GR" dirty="0"/>
              <a:t> διάφραγμα.</a:t>
            </a:r>
          </a:p>
          <a:p>
            <a:pPr marL="228600" indent="-228600">
              <a:buAutoNum type="arabicPeriod"/>
            </a:pPr>
            <a:r>
              <a:rPr lang="el-GR" dirty="0"/>
              <a:t>Μελέτη με συνεχές </a:t>
            </a:r>
            <a:r>
              <a:rPr lang="en-US" dirty="0"/>
              <a:t>Doppler </a:t>
            </a:r>
            <a:r>
              <a:rPr lang="el-GR" dirty="0"/>
              <a:t>που αναπαριστά το φάσμα της ροής από τη δεξιά κοιλία προς το δεξιό κόλπο κατά τη συστολή (ανεπάρκεια </a:t>
            </a:r>
            <a:r>
              <a:rPr lang="el-GR" dirty="0" err="1"/>
              <a:t>τριγλώχινας</a:t>
            </a:r>
            <a:r>
              <a:rPr lang="el-GR" dirty="0"/>
              <a:t>).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2F954-7E38-4B77-9B47-D6DE4FC9F2A4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290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Συνολική επιμήκης παραμόρφωση της αριστερής κοιλίας με τεχνική </a:t>
            </a:r>
            <a:r>
              <a:rPr lang="en-US" dirty="0"/>
              <a:t>speckle tracking </a:t>
            </a:r>
            <a:r>
              <a:rPr lang="el-GR" dirty="0"/>
              <a:t>ένα μήνα μετά τη λήψη </a:t>
            </a:r>
            <a:r>
              <a:rPr lang="el-GR" dirty="0" err="1"/>
              <a:t>κυκλοφωσφαμίδης</a:t>
            </a:r>
            <a:r>
              <a:rPr lang="el-GR" dirty="0"/>
              <a:t>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2F954-7E38-4B77-9B47-D6DE4FC9F2A4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956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BC150E-3C87-5579-2AB5-923543916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09BDF13-A0D5-7B0D-AAB0-02B1EE63B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BC5E976-EC83-875D-CD17-CC53B8CD7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4D3-B77F-432C-9CFF-236F42A0D8FC}" type="datetimeFigureOut">
              <a:rPr lang="el-GR" smtClean="0"/>
              <a:t>15/1/2023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81FB391-20F0-EFAF-DA2E-0156B5C26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E3EED8C-FC05-E874-803A-D63F69901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2931-8E50-44DF-94A5-BC00D6F4E65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995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12146BA-2868-5564-E81A-50A9010CC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A2D4F87-F4E5-23A7-04C1-A6ADAD3207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B3019C8-D23B-99B4-6406-E69DD2432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4D3-B77F-432C-9CFF-236F42A0D8FC}" type="datetimeFigureOut">
              <a:rPr lang="el-GR" smtClean="0"/>
              <a:t>15/1/2023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ED84D37-685F-9292-15C6-80C0A3920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38C1BFC-2D74-3F64-2A76-C9E5FCA21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2931-8E50-44DF-94A5-BC00D6F4E65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2320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FBD43A6C-24EE-6B0A-67F4-3DC23D9670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BCE3E1E-7CBF-159C-D2A7-DD1E98653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FC3D6E1-3DBF-0F9E-8AE6-A291C8E48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4D3-B77F-432C-9CFF-236F42A0D8FC}" type="datetimeFigureOut">
              <a:rPr lang="el-GR" smtClean="0"/>
              <a:t>15/1/2023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7E2CD60-3E39-64F2-EB6D-E42E8113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40CF521-AAFB-7D45-04C9-4B30C39FA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2931-8E50-44DF-94A5-BC00D6F4E65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1973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205B97-F9CC-8DD7-776A-1F4E624ED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F018DD-30BC-CD03-98A5-BEBDFC570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88CC8E5-9F35-F808-838B-429AE57A4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4D3-B77F-432C-9CFF-236F42A0D8FC}" type="datetimeFigureOut">
              <a:rPr lang="el-GR" smtClean="0"/>
              <a:t>15/1/2023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915CC0F-D044-9553-AE58-CD958BA7C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64717A4-A7FE-4041-6B17-504EF95DD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2931-8E50-44DF-94A5-BC00D6F4E65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618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2960E7-E918-2BF7-896E-D626B9D4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EA52421-D6CE-A1FF-AFEF-60F1B668D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2FB258D-9063-181D-78AD-D8C53758B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4D3-B77F-432C-9CFF-236F42A0D8FC}" type="datetimeFigureOut">
              <a:rPr lang="el-GR" smtClean="0"/>
              <a:t>15/1/2023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7AEC129-479B-ABC8-25EC-0D2706F22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95B8502-066E-58CB-2BB4-93308B027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2931-8E50-44DF-94A5-BC00D6F4E65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2314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1C5A2F-996F-0BB3-EEF0-902FC5D9C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CE15F1C-D49C-AE49-6342-1E2ECF6B79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0E64441-8775-FF1A-03FE-4F2D6443E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E4BD2F6-C665-0106-79F3-6E5AF3AAD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4D3-B77F-432C-9CFF-236F42A0D8FC}" type="datetimeFigureOut">
              <a:rPr lang="el-GR" smtClean="0"/>
              <a:t>15/1/2023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DC91888-7CB8-033E-F593-423BD6A94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DCEB215-ADCD-AA24-3160-76B7C23E5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2931-8E50-44DF-94A5-BC00D6F4E65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6168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27E6E3-62B5-DE86-0B6B-6CC581905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F8BF973-822B-F045-6E4E-A0F0A9145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F047214-A6B7-AA76-D09D-8DC05ADB3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E88E361-F7E6-1149-231C-52C8667CA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76E8E4F1-424C-A448-3961-68359682E3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5B17EF6-0F56-64EB-B30F-D0273CA5A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4D3-B77F-432C-9CFF-236F42A0D8FC}" type="datetimeFigureOut">
              <a:rPr lang="el-GR" smtClean="0"/>
              <a:t>15/1/2023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C8D42751-A698-7C3C-E396-6986FAD9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90095F10-175F-6F98-575F-D12A89AF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2931-8E50-44DF-94A5-BC00D6F4E65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8876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591FF5-C7CB-6410-9AE6-EB92F3DD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2827A40-81DF-29AE-EBE1-F1CF69BE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4D3-B77F-432C-9CFF-236F42A0D8FC}" type="datetimeFigureOut">
              <a:rPr lang="el-GR" smtClean="0"/>
              <a:t>15/1/2023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2548ACD-95E2-5E2C-F214-690B16600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ABA29EA-B929-4CE5-7055-1EE15B761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2931-8E50-44DF-94A5-BC00D6F4E65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4044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A91DE351-64A7-23DA-F7BA-36769373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4D3-B77F-432C-9CFF-236F42A0D8FC}" type="datetimeFigureOut">
              <a:rPr lang="el-GR" smtClean="0"/>
              <a:t>15/1/2023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359775B9-AE18-2665-2327-C160617C0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269B805-BC1B-E05F-F692-4ADAB0F5D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2931-8E50-44DF-94A5-BC00D6F4E65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0958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1C86589-BD29-7B16-2355-61B214C12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FFDB587-7088-2060-761E-739512ED8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7E4521D-3F29-AD80-9EA8-27B77649C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547E7AC-83D2-085B-C937-94546D6D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4D3-B77F-432C-9CFF-236F42A0D8FC}" type="datetimeFigureOut">
              <a:rPr lang="el-GR" smtClean="0"/>
              <a:t>15/1/2023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5846FA4-1A03-0723-6833-0DEB8AD27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AD15A9E-0BB3-E4C7-D17B-410757CC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2931-8E50-44DF-94A5-BC00D6F4E65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2722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E5BD2A-004A-8B8E-DB06-1A9FA855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6EB9632-8B68-4090-3ECE-53528F087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0637194-FC06-5A6B-DACA-3C4A48765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A82F49D-572F-4269-F9D2-33DD865B4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4D3-B77F-432C-9CFF-236F42A0D8FC}" type="datetimeFigureOut">
              <a:rPr lang="el-GR" smtClean="0"/>
              <a:t>15/1/2023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DF914F3-E95E-FA93-8FCE-3F52DEBA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270CAF1-33DB-B2BF-6F99-BBDE7BA4E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72931-8E50-44DF-94A5-BC00D6F4E65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8300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BE1C5BC7-EEF4-CFD5-3025-96492E3FD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79E0A8B-FECB-CC3F-5B4C-F4EE6DA06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8D15B9E-F147-A4E0-95F0-B312E652B4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B84D3-B77F-432C-9CFF-236F42A0D8FC}" type="datetimeFigureOut">
              <a:rPr lang="el-GR" smtClean="0"/>
              <a:t>15/1/2023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909D15E-58B5-123A-B609-F82C3E144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CF5FCEC-134E-F8CD-84A2-F2227E7CA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72931-8E50-44DF-94A5-BC00D6F4E65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29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wmv"/><Relationship Id="rId13" Type="http://schemas.openxmlformats.org/officeDocument/2006/relationships/image" Target="../media/image3.png"/><Relationship Id="rId3" Type="http://schemas.microsoft.com/office/2007/relationships/media" Target="../media/media2.wmv"/><Relationship Id="rId7" Type="http://schemas.microsoft.com/office/2007/relationships/media" Target="../media/media4.wmv"/><Relationship Id="rId12" Type="http://schemas.openxmlformats.org/officeDocument/2006/relationships/image" Target="../media/image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1.png"/><Relationship Id="rId5" Type="http://schemas.microsoft.com/office/2007/relationships/media" Target="../media/media3.wmv"/><Relationship Id="rId10" Type="http://schemas.openxmlformats.org/officeDocument/2006/relationships/notesSlide" Target="../notesSlides/notesSlide1.xml"/><Relationship Id="rId4" Type="http://schemas.openxmlformats.org/officeDocument/2006/relationships/video" Target="../media/media2.wm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8.wmv"/><Relationship Id="rId13" Type="http://schemas.openxmlformats.org/officeDocument/2006/relationships/image" Target="../media/image6.png"/><Relationship Id="rId3" Type="http://schemas.openxmlformats.org/officeDocument/2006/relationships/video" Target="../media/media5.wmv"/><Relationship Id="rId7" Type="http://schemas.openxmlformats.org/officeDocument/2006/relationships/video" Target="../media/media7.wmv"/><Relationship Id="rId12" Type="http://schemas.openxmlformats.org/officeDocument/2006/relationships/image" Target="../media/image5.png"/><Relationship Id="rId2" Type="http://schemas.microsoft.com/office/2007/relationships/media" Target="../media/media5.wmv"/><Relationship Id="rId1" Type="http://schemas.openxmlformats.org/officeDocument/2006/relationships/themeOverride" Target="../theme/themeOverride1.xml"/><Relationship Id="rId6" Type="http://schemas.microsoft.com/office/2007/relationships/media" Target="../media/media7.wmv"/><Relationship Id="rId11" Type="http://schemas.openxmlformats.org/officeDocument/2006/relationships/notesSlide" Target="../notesSlides/notesSlide2.xml"/><Relationship Id="rId5" Type="http://schemas.openxmlformats.org/officeDocument/2006/relationships/video" Target="../media/media6.wmv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7.xml"/><Relationship Id="rId4" Type="http://schemas.microsoft.com/office/2007/relationships/media" Target="../media/media6.wmv"/><Relationship Id="rId9" Type="http://schemas.openxmlformats.org/officeDocument/2006/relationships/video" Target="../media/media8.wmv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wmv"/><Relationship Id="rId2" Type="http://schemas.microsoft.com/office/2007/relationships/media" Target="../media/media9.wmv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13.wmv"/><Relationship Id="rId13" Type="http://schemas.openxmlformats.org/officeDocument/2006/relationships/image" Target="../media/image11.png"/><Relationship Id="rId3" Type="http://schemas.openxmlformats.org/officeDocument/2006/relationships/video" Target="../media/media10.wmv"/><Relationship Id="rId7" Type="http://schemas.openxmlformats.org/officeDocument/2006/relationships/video" Target="../media/media12.wmv"/><Relationship Id="rId12" Type="http://schemas.openxmlformats.org/officeDocument/2006/relationships/image" Target="../media/image10.png"/><Relationship Id="rId2" Type="http://schemas.microsoft.com/office/2007/relationships/media" Target="../media/media10.wmv"/><Relationship Id="rId1" Type="http://schemas.openxmlformats.org/officeDocument/2006/relationships/themeOverride" Target="../theme/themeOverride3.xml"/><Relationship Id="rId6" Type="http://schemas.microsoft.com/office/2007/relationships/media" Target="../media/media12.wmv"/><Relationship Id="rId11" Type="http://schemas.openxmlformats.org/officeDocument/2006/relationships/notesSlide" Target="../notesSlides/notesSlide4.xml"/><Relationship Id="rId5" Type="http://schemas.openxmlformats.org/officeDocument/2006/relationships/video" Target="../media/media11.wmv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7.xml"/><Relationship Id="rId4" Type="http://schemas.microsoft.com/office/2007/relationships/media" Target="../media/media11.wmv"/><Relationship Id="rId9" Type="http://schemas.openxmlformats.org/officeDocument/2006/relationships/video" Target="../media/media13.wm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17.wmv"/><Relationship Id="rId13" Type="http://schemas.openxmlformats.org/officeDocument/2006/relationships/image" Target="../media/image15.png"/><Relationship Id="rId3" Type="http://schemas.openxmlformats.org/officeDocument/2006/relationships/video" Target="../media/media14.wmv"/><Relationship Id="rId7" Type="http://schemas.openxmlformats.org/officeDocument/2006/relationships/video" Target="../media/media16.wmv"/><Relationship Id="rId12" Type="http://schemas.openxmlformats.org/officeDocument/2006/relationships/image" Target="../media/image14.png"/><Relationship Id="rId2" Type="http://schemas.microsoft.com/office/2007/relationships/media" Target="../media/media14.wmv"/><Relationship Id="rId1" Type="http://schemas.openxmlformats.org/officeDocument/2006/relationships/themeOverride" Target="../theme/themeOverride4.xml"/><Relationship Id="rId6" Type="http://schemas.microsoft.com/office/2007/relationships/media" Target="../media/media16.wmv"/><Relationship Id="rId11" Type="http://schemas.openxmlformats.org/officeDocument/2006/relationships/notesSlide" Target="../notesSlides/notesSlide5.xml"/><Relationship Id="rId5" Type="http://schemas.openxmlformats.org/officeDocument/2006/relationships/video" Target="../media/media15.wmv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7.xml"/><Relationship Id="rId4" Type="http://schemas.microsoft.com/office/2007/relationships/media" Target="../media/media15.wmv"/><Relationship Id="rId9" Type="http://schemas.openxmlformats.org/officeDocument/2006/relationships/video" Target="../media/media17.wmv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8.wmv"/><Relationship Id="rId1" Type="http://schemas.microsoft.com/office/2007/relationships/media" Target="../media/media18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PUS1">
            <a:hlinkClick r:id="" action="ppaction://media"/>
            <a:extLst>
              <a:ext uri="{FF2B5EF4-FFF2-40B4-BE49-F238E27FC236}">
                <a16:creationId xmlns:a16="http://schemas.microsoft.com/office/drawing/2014/main" id="{E7E49547-0520-951E-1F57-E62F23D44A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5999" y="-1"/>
            <a:ext cx="4920713" cy="3429001"/>
          </a:xfrm>
          <a:prstGeom prst="rect">
            <a:avLst/>
          </a:prstGeom>
        </p:spPr>
      </p:pic>
      <p:pic>
        <p:nvPicPr>
          <p:cNvPr id="3" name="LUPUS3">
            <a:hlinkClick r:id="" action="ppaction://media"/>
            <a:extLst>
              <a:ext uri="{FF2B5EF4-FFF2-40B4-BE49-F238E27FC236}">
                <a16:creationId xmlns:a16="http://schemas.microsoft.com/office/drawing/2014/main" id="{62A39728-22FC-1FF7-924B-0A272BAF31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55289" y="0"/>
            <a:ext cx="4920712" cy="3429000"/>
          </a:xfrm>
          <a:prstGeom prst="rect">
            <a:avLst/>
          </a:prstGeom>
        </p:spPr>
      </p:pic>
      <p:pic>
        <p:nvPicPr>
          <p:cNvPr id="4" name="LUPUS4">
            <a:hlinkClick r:id="" action="ppaction://media"/>
            <a:extLst>
              <a:ext uri="{FF2B5EF4-FFF2-40B4-BE49-F238E27FC236}">
                <a16:creationId xmlns:a16="http://schemas.microsoft.com/office/drawing/2014/main" id="{7F87EA73-50F0-606F-E610-B72DB059DC2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6000" y="3429001"/>
            <a:ext cx="4920712" cy="3429000"/>
          </a:xfrm>
          <a:prstGeom prst="rect">
            <a:avLst/>
          </a:prstGeom>
        </p:spPr>
      </p:pic>
      <p:pic>
        <p:nvPicPr>
          <p:cNvPr id="5" name="LUPUS5">
            <a:hlinkClick r:id="" action="ppaction://media"/>
            <a:extLst>
              <a:ext uri="{FF2B5EF4-FFF2-40B4-BE49-F238E27FC236}">
                <a16:creationId xmlns:a16="http://schemas.microsoft.com/office/drawing/2014/main" id="{2DBE7B01-DD5F-9546-D8BE-4BDDBC03F02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55289" y="3429001"/>
            <a:ext cx="4920711" cy="3428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C69452-1C59-5878-5A65-5DCFACBC7EF9}"/>
              </a:ext>
            </a:extLst>
          </p:cNvPr>
          <p:cNvSpPr txBox="1"/>
          <p:nvPr/>
        </p:nvSpPr>
        <p:spPr>
          <a:xfrm>
            <a:off x="1237129" y="564776"/>
            <a:ext cx="39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EB3142-8291-2011-2A40-CB96F9DBC5D0}"/>
              </a:ext>
            </a:extLst>
          </p:cNvPr>
          <p:cNvSpPr txBox="1"/>
          <p:nvPr/>
        </p:nvSpPr>
        <p:spPr>
          <a:xfrm>
            <a:off x="1237129" y="3809111"/>
            <a:ext cx="39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5AD393-79F4-9CD5-2CD4-A3272D641C1C}"/>
              </a:ext>
            </a:extLst>
          </p:cNvPr>
          <p:cNvSpPr txBox="1"/>
          <p:nvPr/>
        </p:nvSpPr>
        <p:spPr>
          <a:xfrm>
            <a:off x="6452286" y="3744578"/>
            <a:ext cx="39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467FD8-F1D8-4972-DB27-3A1746428AAB}"/>
              </a:ext>
            </a:extLst>
          </p:cNvPr>
          <p:cNvSpPr txBox="1"/>
          <p:nvPr/>
        </p:nvSpPr>
        <p:spPr>
          <a:xfrm>
            <a:off x="6452286" y="500244"/>
            <a:ext cx="39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335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6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5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35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PUS7">
            <a:hlinkClick r:id="" action="ppaction://media"/>
            <a:extLst>
              <a:ext uri="{FF2B5EF4-FFF2-40B4-BE49-F238E27FC236}">
                <a16:creationId xmlns:a16="http://schemas.microsoft.com/office/drawing/2014/main" id="{8EBE07B7-17AA-BFF2-09B5-E768851C380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7954" y="0"/>
            <a:ext cx="4929009" cy="3434782"/>
          </a:xfrm>
          <a:prstGeom prst="rect">
            <a:avLst/>
          </a:prstGeom>
        </p:spPr>
      </p:pic>
      <p:pic>
        <p:nvPicPr>
          <p:cNvPr id="3" name="LUPUS8">
            <a:hlinkClick r:id="" action="ppaction://media"/>
            <a:extLst>
              <a:ext uri="{FF2B5EF4-FFF2-40B4-BE49-F238E27FC236}">
                <a16:creationId xmlns:a16="http://schemas.microsoft.com/office/drawing/2014/main" id="{366C1191-3F4F-EBCD-5137-B93BEDF6649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04299" y="0"/>
            <a:ext cx="4920711" cy="3429000"/>
          </a:xfrm>
          <a:prstGeom prst="rect">
            <a:avLst/>
          </a:prstGeom>
        </p:spPr>
      </p:pic>
      <p:pic>
        <p:nvPicPr>
          <p:cNvPr id="4" name="LUPUS9">
            <a:hlinkClick r:id="" action="ppaction://media"/>
            <a:extLst>
              <a:ext uri="{FF2B5EF4-FFF2-40B4-BE49-F238E27FC236}">
                <a16:creationId xmlns:a16="http://schemas.microsoft.com/office/drawing/2014/main" id="{FA17DEC4-82C4-F4CD-E725-9775E71E4183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7954" y="3423217"/>
            <a:ext cx="4929011" cy="3434784"/>
          </a:xfrm>
          <a:prstGeom prst="rect">
            <a:avLst/>
          </a:prstGeom>
        </p:spPr>
      </p:pic>
      <p:pic>
        <p:nvPicPr>
          <p:cNvPr id="5" name="LUPUS10">
            <a:hlinkClick r:id="" action="ppaction://media"/>
            <a:extLst>
              <a:ext uri="{FF2B5EF4-FFF2-40B4-BE49-F238E27FC236}">
                <a16:creationId xmlns:a16="http://schemas.microsoft.com/office/drawing/2014/main" id="{6D6168C8-0D27-76EB-C237-0D1B4DC2F4F2}"/>
              </a:ext>
            </a:extLst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95998" y="3423217"/>
            <a:ext cx="4929011" cy="3434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1A97E4-C623-B34C-428B-A7477982461D}"/>
              </a:ext>
            </a:extLst>
          </p:cNvPr>
          <p:cNvSpPr txBox="1"/>
          <p:nvPr/>
        </p:nvSpPr>
        <p:spPr>
          <a:xfrm>
            <a:off x="1237129" y="564776"/>
            <a:ext cx="39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83BA09-677D-8C9F-5CAE-3FDBA93F8BC7}"/>
              </a:ext>
            </a:extLst>
          </p:cNvPr>
          <p:cNvSpPr txBox="1"/>
          <p:nvPr/>
        </p:nvSpPr>
        <p:spPr>
          <a:xfrm>
            <a:off x="6452286" y="564776"/>
            <a:ext cx="39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C1766-C23A-453F-5908-F21467110DF2}"/>
              </a:ext>
            </a:extLst>
          </p:cNvPr>
          <p:cNvSpPr txBox="1"/>
          <p:nvPr/>
        </p:nvSpPr>
        <p:spPr>
          <a:xfrm>
            <a:off x="1237129" y="3809111"/>
            <a:ext cx="39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57D8C9-5766-787F-16B8-6A5F87A1E846}"/>
              </a:ext>
            </a:extLst>
          </p:cNvPr>
          <p:cNvSpPr txBox="1"/>
          <p:nvPr/>
        </p:nvSpPr>
        <p:spPr>
          <a:xfrm>
            <a:off x="6452286" y="3809110"/>
            <a:ext cx="39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428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PUS12">
            <a:hlinkClick r:id="" action="ppaction://media"/>
            <a:extLst>
              <a:ext uri="{FF2B5EF4-FFF2-40B4-BE49-F238E27FC236}">
                <a16:creationId xmlns:a16="http://schemas.microsoft.com/office/drawing/2014/main" id="{DF7AA841-73BB-A218-E8CC-95CB5C5671D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7300" y="57150"/>
            <a:ext cx="96774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07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PUS13">
            <a:hlinkClick r:id="" action="ppaction://media"/>
            <a:extLst>
              <a:ext uri="{FF2B5EF4-FFF2-40B4-BE49-F238E27FC236}">
                <a16:creationId xmlns:a16="http://schemas.microsoft.com/office/drawing/2014/main" id="{ABDAB7BE-FFB2-F289-E4E5-15FBBC6BDAE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1200" y="1"/>
            <a:ext cx="4920711" cy="3428999"/>
          </a:xfrm>
          <a:prstGeom prst="rect">
            <a:avLst/>
          </a:prstGeom>
        </p:spPr>
      </p:pic>
      <p:pic>
        <p:nvPicPr>
          <p:cNvPr id="3" name="LUPUS14">
            <a:hlinkClick r:id="" action="ppaction://media"/>
            <a:extLst>
              <a:ext uri="{FF2B5EF4-FFF2-40B4-BE49-F238E27FC236}">
                <a16:creationId xmlns:a16="http://schemas.microsoft.com/office/drawing/2014/main" id="{BA73A77D-4A18-61F7-E2C5-E5F5AC9F5A88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13987" y="-1"/>
            <a:ext cx="4920713" cy="3429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601844-AAD6-F8EE-33D5-06D666B23712}"/>
              </a:ext>
            </a:extLst>
          </p:cNvPr>
          <p:cNvSpPr txBox="1"/>
          <p:nvPr/>
        </p:nvSpPr>
        <p:spPr>
          <a:xfrm>
            <a:off x="1237129" y="564776"/>
            <a:ext cx="39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13E6F-D0F8-35EE-D647-775BF1D76395}"/>
              </a:ext>
            </a:extLst>
          </p:cNvPr>
          <p:cNvSpPr txBox="1"/>
          <p:nvPr/>
        </p:nvSpPr>
        <p:spPr>
          <a:xfrm>
            <a:off x="6452286" y="500244"/>
            <a:ext cx="39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0" name="LUPUS16">
            <a:hlinkClick r:id="" action="ppaction://media"/>
            <a:extLst>
              <a:ext uri="{FF2B5EF4-FFF2-40B4-BE49-F238E27FC236}">
                <a16:creationId xmlns:a16="http://schemas.microsoft.com/office/drawing/2014/main" id="{F37338B1-EE55-1AAB-C3F8-9F5D5757BB8A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7300" y="3809551"/>
            <a:ext cx="4374611" cy="30484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5567BE-2BB8-7FC7-F7E3-EFE115F774D8}"/>
              </a:ext>
            </a:extLst>
          </p:cNvPr>
          <p:cNvSpPr txBox="1"/>
          <p:nvPr/>
        </p:nvSpPr>
        <p:spPr>
          <a:xfrm>
            <a:off x="1237129" y="3815767"/>
            <a:ext cx="39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1" name="LUPUS17">
            <a:hlinkClick r:id="" action="ppaction://media"/>
            <a:extLst>
              <a:ext uri="{FF2B5EF4-FFF2-40B4-BE49-F238E27FC236}">
                <a16:creationId xmlns:a16="http://schemas.microsoft.com/office/drawing/2014/main" id="{8B1E273F-84EA-B463-2F43-A6477FB55672}"/>
              </a:ext>
            </a:extLst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52286" y="3577986"/>
            <a:ext cx="4374610" cy="30484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B894D3-A20C-8559-2DAA-055F1C50F390}"/>
              </a:ext>
            </a:extLst>
          </p:cNvPr>
          <p:cNvSpPr txBox="1"/>
          <p:nvPr/>
        </p:nvSpPr>
        <p:spPr>
          <a:xfrm>
            <a:off x="6650194" y="3815767"/>
            <a:ext cx="39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06808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0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5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PUS20">
            <a:hlinkClick r:id="" action="ppaction://media"/>
            <a:extLst>
              <a:ext uri="{FF2B5EF4-FFF2-40B4-BE49-F238E27FC236}">
                <a16:creationId xmlns:a16="http://schemas.microsoft.com/office/drawing/2014/main" id="{24911F71-1D4D-5C91-5322-10900ED339D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4456" y="1"/>
            <a:ext cx="4940300" cy="3442650"/>
          </a:xfrm>
          <a:prstGeom prst="rect">
            <a:avLst/>
          </a:prstGeom>
        </p:spPr>
      </p:pic>
      <p:pic>
        <p:nvPicPr>
          <p:cNvPr id="3" name="LUPUS21">
            <a:hlinkClick r:id="" action="ppaction://media"/>
            <a:extLst>
              <a:ext uri="{FF2B5EF4-FFF2-40B4-BE49-F238E27FC236}">
                <a16:creationId xmlns:a16="http://schemas.microsoft.com/office/drawing/2014/main" id="{1C9E0F1C-BFD7-F746-EF2F-924E6C0DA343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30079" y="84452"/>
            <a:ext cx="4819110" cy="3358199"/>
          </a:xfrm>
          <a:prstGeom prst="rect">
            <a:avLst/>
          </a:prstGeom>
        </p:spPr>
      </p:pic>
      <p:pic>
        <p:nvPicPr>
          <p:cNvPr id="6" name="TDI">
            <a:hlinkClick r:id="" action="ppaction://media"/>
            <a:extLst>
              <a:ext uri="{FF2B5EF4-FFF2-40B4-BE49-F238E27FC236}">
                <a16:creationId xmlns:a16="http://schemas.microsoft.com/office/drawing/2014/main" id="{C072FD66-8A44-0351-A780-3CF460479120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4455" y="3415351"/>
            <a:ext cx="4940299" cy="3442649"/>
          </a:xfrm>
          <a:prstGeom prst="rect">
            <a:avLst/>
          </a:prstGeom>
        </p:spPr>
      </p:pic>
      <p:pic>
        <p:nvPicPr>
          <p:cNvPr id="7" name="TR">
            <a:hlinkClick r:id="" action="ppaction://media"/>
            <a:extLst>
              <a:ext uri="{FF2B5EF4-FFF2-40B4-BE49-F238E27FC236}">
                <a16:creationId xmlns:a16="http://schemas.microsoft.com/office/drawing/2014/main" id="{8C20A457-FAD0-4C88-60D0-BC12A01E6344}"/>
              </a:ext>
            </a:extLst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96000" y="3376016"/>
            <a:ext cx="5053189" cy="3521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745DBC-9EBC-B41D-AD0C-60FC06618888}"/>
              </a:ext>
            </a:extLst>
          </p:cNvPr>
          <p:cNvSpPr txBox="1"/>
          <p:nvPr/>
        </p:nvSpPr>
        <p:spPr>
          <a:xfrm>
            <a:off x="1237129" y="564776"/>
            <a:ext cx="39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7E2369-73B4-C2DA-2E7A-640B10F9DE98}"/>
              </a:ext>
            </a:extLst>
          </p:cNvPr>
          <p:cNvSpPr txBox="1"/>
          <p:nvPr/>
        </p:nvSpPr>
        <p:spPr>
          <a:xfrm>
            <a:off x="5979521" y="564776"/>
            <a:ext cx="39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2AEA9F-F6D4-E519-1B11-36C00CEB4BA3}"/>
              </a:ext>
            </a:extLst>
          </p:cNvPr>
          <p:cNvSpPr txBox="1"/>
          <p:nvPr/>
        </p:nvSpPr>
        <p:spPr>
          <a:xfrm>
            <a:off x="1237129" y="3809111"/>
            <a:ext cx="39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D19150-8230-954E-C04A-65C4CE0E952A}"/>
              </a:ext>
            </a:extLst>
          </p:cNvPr>
          <p:cNvSpPr txBox="1"/>
          <p:nvPr/>
        </p:nvSpPr>
        <p:spPr>
          <a:xfrm>
            <a:off x="6095998" y="3809111"/>
            <a:ext cx="39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6001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PUS19">
            <a:hlinkClick r:id="" action="ppaction://media"/>
            <a:extLst>
              <a:ext uri="{FF2B5EF4-FFF2-40B4-BE49-F238E27FC236}">
                <a16:creationId xmlns:a16="http://schemas.microsoft.com/office/drawing/2014/main" id="{1C07F09E-0DBC-E3B8-14F9-B7CCAC429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23870"/>
          <a:stretch/>
        </p:blipFill>
        <p:spPr>
          <a:xfrm>
            <a:off x="2262011" y="57150"/>
            <a:ext cx="7367411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4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</TotalTime>
  <Words>284</Words>
  <Application>Microsoft Office PowerPoint</Application>
  <PresentationFormat>Ευρεία οθόνη</PresentationFormat>
  <Paragraphs>43</Paragraphs>
  <Slides>6</Slides>
  <Notes>6</Notes>
  <HiddenSlides>0</HiddenSlides>
  <MMClips>18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Κωνσταντίνος Κατωγιάννης</dc:creator>
  <cp:lastModifiedBy>Θεόδωρος Τρυποσκιάδης</cp:lastModifiedBy>
  <cp:revision>4</cp:revision>
  <dcterms:created xsi:type="dcterms:W3CDTF">2023-01-12T11:48:02Z</dcterms:created>
  <dcterms:modified xsi:type="dcterms:W3CDTF">2023-01-15T12:16:09Z</dcterms:modified>
</cp:coreProperties>
</file>